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sldIdLst>
    <p:sldId id="256" r:id="rId2"/>
    <p:sldId id="257" r:id="rId3"/>
    <p:sldId id="285" r:id="rId4"/>
    <p:sldId id="286" r:id="rId5"/>
    <p:sldId id="272" r:id="rId6"/>
    <p:sldId id="303" r:id="rId7"/>
    <p:sldId id="258" r:id="rId8"/>
    <p:sldId id="284" r:id="rId9"/>
    <p:sldId id="260" r:id="rId10"/>
    <p:sldId id="263" r:id="rId11"/>
    <p:sldId id="261" r:id="rId12"/>
    <p:sldId id="264" r:id="rId13"/>
    <p:sldId id="265" r:id="rId14"/>
    <p:sldId id="287" r:id="rId15"/>
    <p:sldId id="28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5/16/2020</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5/16/2020</a:t>
            </a:fld>
            <a:endParaRPr lang="en-US" dirty="0"/>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5/16/2020</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5/16/2020</a:t>
            </a:fld>
            <a:endParaRPr lang="en-US" dirty="0"/>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1"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5/16/2020</a:t>
            </a:fld>
            <a:endParaRPr lang="en-US" dirty="0"/>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9"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5/16/2020</a:t>
            </a:fld>
            <a:endParaRPr lang="en-US" dirty="0"/>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5/16/2020</a:t>
            </a:fld>
            <a:endParaRPr lang="en-US" dirty="0"/>
          </a:p>
        </p:txBody>
      </p:sp>
      <p:sp>
        <p:nvSpPr>
          <p:cNvPr id="3" name="Footer Placeholder 2"/>
          <p:cNvSpPr>
            <a:spLocks noGrp="1"/>
          </p:cNvSpPr>
          <p:nvPr>
            <p:ph type="ftr" sz="quarter" idx="3"/>
          </p:nvPr>
        </p:nvSpPr>
        <p:spPr>
          <a:xfrm rot="5400000">
            <a:off x="6990187"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614919"/>
            <a:ext cx="6172200" cy="713262"/>
          </a:xfrm>
        </p:spPr>
        <p:txBody>
          <a:bodyPr>
            <a:normAutofit/>
          </a:bodyPr>
          <a:lstStyle/>
          <a:p>
            <a:r>
              <a:rPr lang="en-US" dirty="0" smtClean="0">
                <a:solidFill>
                  <a:srgbClr val="C00000"/>
                </a:solidFill>
              </a:rPr>
              <a:t>Jurisprudence-II</a:t>
            </a:r>
            <a:endParaRPr lang="en-US" dirty="0">
              <a:solidFill>
                <a:srgbClr val="C00000"/>
              </a:solidFill>
            </a:endParaRPr>
          </a:p>
        </p:txBody>
      </p:sp>
      <p:sp>
        <p:nvSpPr>
          <p:cNvPr id="3" name="Subtitle 2"/>
          <p:cNvSpPr>
            <a:spLocks noGrp="1"/>
          </p:cNvSpPr>
          <p:nvPr>
            <p:ph type="subTitle" idx="1"/>
          </p:nvPr>
        </p:nvSpPr>
        <p:spPr/>
        <p:txBody>
          <a:bodyPr>
            <a:normAutofit/>
          </a:bodyPr>
          <a:lstStyle/>
          <a:p>
            <a:r>
              <a:rPr lang="en-US" dirty="0" smtClean="0"/>
              <a:t>Khyber Law College </a:t>
            </a:r>
          </a:p>
          <a:p>
            <a:r>
              <a:rPr lang="en-US" dirty="0" smtClean="0"/>
              <a:t>University of Peshawar</a:t>
            </a:r>
          </a:p>
          <a:p>
            <a:endParaRPr lang="en-US" dirty="0" smtClean="0"/>
          </a:p>
          <a:p>
            <a:endParaRPr lang="en-US" dirty="0"/>
          </a:p>
        </p:txBody>
      </p:sp>
      <p:sp>
        <p:nvSpPr>
          <p:cNvPr id="5" name="Rectangle 4"/>
          <p:cNvSpPr/>
          <p:nvPr/>
        </p:nvSpPr>
        <p:spPr>
          <a:xfrm>
            <a:off x="2286000" y="2967335"/>
            <a:ext cx="4572000" cy="923330"/>
          </a:xfrm>
          <a:prstGeom prst="rect">
            <a:avLst/>
          </a:prstGeom>
        </p:spPr>
        <p:txBody>
          <a:bodyPr>
            <a:spAutoFit/>
          </a:bodyPr>
          <a:lstStyle/>
          <a:p>
            <a:r>
              <a:rPr lang="en-US" dirty="0" smtClean="0"/>
              <a:t>Lecture:6</a:t>
            </a:r>
            <a:endParaRPr lang="en-US" dirty="0" smtClean="0"/>
          </a:p>
          <a:p>
            <a:r>
              <a:rPr lang="en-US" dirty="0" smtClean="0"/>
              <a:t>Chapter</a:t>
            </a:r>
            <a:r>
              <a:rPr lang="en-US" dirty="0" smtClean="0"/>
              <a:t>: Person</a:t>
            </a:r>
            <a:endParaRPr lang="en-US" dirty="0" smtClean="0"/>
          </a:p>
          <a:p>
            <a:r>
              <a:rPr lang="en-US" dirty="0" smtClean="0"/>
              <a:t>Semester: 6</a:t>
            </a:r>
            <a:r>
              <a:rPr lang="en-US" baseline="30000" dirty="0" smtClean="0"/>
              <a:t>th</a:t>
            </a:r>
            <a:r>
              <a:rPr lang="en-US" dirty="0" smtClean="0"/>
              <a:t> </a:t>
            </a:r>
            <a:endParaRPr lang="en-US" dirty="0"/>
          </a:p>
        </p:txBody>
      </p:sp>
    </p:spTree>
    <p:extLst>
      <p:ext uri="{BB962C8B-B14F-4D97-AF65-F5344CB8AC3E}">
        <p14:creationId xmlns:p14="http://schemas.microsoft.com/office/powerpoint/2010/main" val="27320246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52400"/>
            <a:ext cx="4724400" cy="427038"/>
          </a:xfrm>
        </p:spPr>
        <p:txBody>
          <a:bodyPr>
            <a:normAutofit fontScale="90000"/>
          </a:bodyPr>
          <a:lstStyle/>
          <a:p>
            <a:r>
              <a:rPr lang="en-US" sz="3100" b="1" dirty="0" smtClean="0">
                <a:solidFill>
                  <a:srgbClr val="C00000"/>
                </a:solidFill>
              </a:rPr>
              <a:t>Status of dead person</a:t>
            </a:r>
            <a:endParaRPr lang="en-US" sz="3600" b="1" dirty="0">
              <a:solidFill>
                <a:srgbClr val="C00000"/>
              </a:solidFill>
            </a:endParaRPr>
          </a:p>
        </p:txBody>
      </p:sp>
      <p:sp>
        <p:nvSpPr>
          <p:cNvPr id="3" name="Content Placeholder 2"/>
          <p:cNvSpPr>
            <a:spLocks noGrp="1"/>
          </p:cNvSpPr>
          <p:nvPr>
            <p:ph sz="quarter" idx="1"/>
          </p:nvPr>
        </p:nvSpPr>
        <p:spPr>
          <a:xfrm>
            <a:off x="152400" y="762000"/>
            <a:ext cx="8610600" cy="6096000"/>
          </a:xfrm>
        </p:spPr>
        <p:txBody>
          <a:bodyPr>
            <a:normAutofit/>
          </a:bodyPr>
          <a:lstStyle/>
          <a:p>
            <a:r>
              <a:rPr lang="en-US" sz="1800" b="1" dirty="0">
                <a:solidFill>
                  <a:srgbClr val="FF0000"/>
                </a:solidFill>
                <a:latin typeface="Calibri" pitchFamily="34" charset="0"/>
              </a:rPr>
              <a:t>Status of Dead Person</a:t>
            </a:r>
            <a:endParaRPr lang="en-US" sz="1800" dirty="0">
              <a:solidFill>
                <a:srgbClr val="FF0000"/>
              </a:solidFill>
              <a:latin typeface="Calibri" pitchFamily="34" charset="0"/>
            </a:endParaRPr>
          </a:p>
          <a:p>
            <a:pPr lvl="0"/>
            <a:r>
              <a:rPr lang="en-US" sz="1800" dirty="0">
                <a:latin typeface="Calibri" pitchFamily="34" charset="0"/>
              </a:rPr>
              <a:t>Dead person in general have no rights because they have no interests. Their legal personality is extinguished by death</a:t>
            </a:r>
            <a:r>
              <a:rPr lang="en-US" sz="1800" dirty="0" smtClean="0">
                <a:latin typeface="Calibri" pitchFamily="34" charset="0"/>
              </a:rPr>
              <a:t>.</a:t>
            </a:r>
          </a:p>
          <a:p>
            <a:pPr lvl="0"/>
            <a:endParaRPr lang="en-US" sz="1800" dirty="0">
              <a:latin typeface="Calibri" pitchFamily="34" charset="0"/>
            </a:endParaRPr>
          </a:p>
          <a:p>
            <a:pPr lvl="0"/>
            <a:endParaRPr lang="en-US" sz="1800" dirty="0" smtClean="0">
              <a:latin typeface="Calibri" pitchFamily="34" charset="0"/>
            </a:endParaRPr>
          </a:p>
          <a:p>
            <a:pPr lvl="0"/>
            <a:endParaRPr lang="en-US" sz="1800" dirty="0">
              <a:latin typeface="Calibri" pitchFamily="34" charset="0"/>
            </a:endParaRPr>
          </a:p>
          <a:p>
            <a:pPr marL="0" lvl="0" indent="0">
              <a:buNone/>
            </a:pPr>
            <a:endParaRPr lang="en-US" sz="1800" dirty="0">
              <a:latin typeface="Calibri" pitchFamily="34" charset="0"/>
            </a:endParaRPr>
          </a:p>
          <a:p>
            <a:pPr lvl="0"/>
            <a:r>
              <a:rPr lang="en-US" sz="1800" dirty="0">
                <a:latin typeface="Calibri" pitchFamily="34" charset="0"/>
              </a:rPr>
              <a:t>It is said that the legal personality is created from birth &amp; ends with death but sometimes desire of a dead person is protected by law. Basically the dead person gets three types of rights:</a:t>
            </a:r>
          </a:p>
          <a:p>
            <a:pPr>
              <a:buFont typeface="Wingdings" pitchFamily="2" charset="2"/>
              <a:buChar char="§"/>
            </a:pPr>
            <a:endParaRPr lang="en-US" sz="1800" i="1" dirty="0">
              <a:latin typeface="Calibri" pitchFamily="34" charset="0"/>
            </a:endParaRPr>
          </a:p>
        </p:txBody>
      </p:sp>
    </p:spTree>
    <p:extLst>
      <p:ext uri="{BB962C8B-B14F-4D97-AF65-F5344CB8AC3E}">
        <p14:creationId xmlns:p14="http://schemas.microsoft.com/office/powerpoint/2010/main" val="4682881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76200"/>
            <a:ext cx="3200400" cy="427038"/>
          </a:xfrm>
        </p:spPr>
        <p:txBody>
          <a:bodyPr>
            <a:normAutofit fontScale="90000"/>
          </a:bodyPr>
          <a:lstStyle/>
          <a:p>
            <a:r>
              <a:rPr lang="en-US" sz="2000" b="1" dirty="0">
                <a:solidFill>
                  <a:srgbClr val="C00000"/>
                </a:solidFill>
              </a:rPr>
              <a:t>Status of dead </a:t>
            </a:r>
            <a:r>
              <a:rPr lang="en-US" sz="2000" b="1" dirty="0" smtClean="0">
                <a:solidFill>
                  <a:srgbClr val="C00000"/>
                </a:solidFill>
              </a:rPr>
              <a:t>person…</a:t>
            </a:r>
            <a:endParaRPr lang="en-US" sz="2000" b="1" dirty="0">
              <a:solidFill>
                <a:srgbClr val="C00000"/>
              </a:solidFill>
            </a:endParaRPr>
          </a:p>
        </p:txBody>
      </p:sp>
      <p:sp>
        <p:nvSpPr>
          <p:cNvPr id="3" name="Content Placeholder 2"/>
          <p:cNvSpPr>
            <a:spLocks noGrp="1"/>
          </p:cNvSpPr>
          <p:nvPr>
            <p:ph sz="quarter" idx="1"/>
          </p:nvPr>
        </p:nvSpPr>
        <p:spPr>
          <a:xfrm>
            <a:off x="152400" y="762000"/>
            <a:ext cx="8610600" cy="6095999"/>
          </a:xfrm>
        </p:spPr>
        <p:txBody>
          <a:bodyPr>
            <a:normAutofit/>
          </a:bodyPr>
          <a:lstStyle/>
          <a:p>
            <a:r>
              <a:rPr lang="en-US" sz="2000" b="1" dirty="0" smtClean="0">
                <a:solidFill>
                  <a:srgbClr val="FF0000"/>
                </a:solidFill>
                <a:latin typeface="Calibri" pitchFamily="34" charset="0"/>
              </a:rPr>
              <a:t>Relating to his body (burial):</a:t>
            </a:r>
            <a:r>
              <a:rPr lang="en-US" sz="2000" dirty="0" smtClean="0">
                <a:solidFill>
                  <a:srgbClr val="FF0000"/>
                </a:solidFill>
                <a:latin typeface="Calibri" pitchFamily="34" charset="0"/>
              </a:rPr>
              <a:t> </a:t>
            </a:r>
            <a:r>
              <a:rPr lang="en-US" sz="2000" dirty="0" smtClean="0">
                <a:latin typeface="Calibri" pitchFamily="34" charset="0"/>
              </a:rPr>
              <a:t>The </a:t>
            </a:r>
            <a:r>
              <a:rPr lang="en-US" sz="2000" dirty="0">
                <a:latin typeface="Calibri" pitchFamily="34" charset="0"/>
              </a:rPr>
              <a:t>legal system recognizes decent burial of dead person.</a:t>
            </a:r>
          </a:p>
          <a:p>
            <a:endParaRPr lang="en-US" sz="2000" b="1" dirty="0">
              <a:latin typeface="Calibri" pitchFamily="34" charset="0"/>
            </a:endParaRPr>
          </a:p>
          <a:p>
            <a:r>
              <a:rPr lang="en-US" sz="2000" b="1" dirty="0" smtClean="0">
                <a:solidFill>
                  <a:srgbClr val="FF0000"/>
                </a:solidFill>
                <a:latin typeface="Calibri" pitchFamily="34" charset="0"/>
              </a:rPr>
              <a:t>Relating </a:t>
            </a:r>
            <a:r>
              <a:rPr lang="en-US" sz="2000" b="1" dirty="0">
                <a:solidFill>
                  <a:srgbClr val="FF0000"/>
                </a:solidFill>
                <a:latin typeface="Calibri" pitchFamily="34" charset="0"/>
              </a:rPr>
              <a:t>to reputation: </a:t>
            </a:r>
            <a:endParaRPr lang="en-US" sz="2000" b="1" dirty="0" smtClean="0">
              <a:solidFill>
                <a:srgbClr val="FF0000"/>
              </a:solidFill>
              <a:latin typeface="Calibri" pitchFamily="34" charset="0"/>
            </a:endParaRPr>
          </a:p>
          <a:p>
            <a:pPr>
              <a:buFont typeface="Wingdings" pitchFamily="2" charset="2"/>
              <a:buChar char="§"/>
            </a:pPr>
            <a:r>
              <a:rPr lang="en-US" sz="2000" dirty="0" smtClean="0">
                <a:latin typeface="Calibri" pitchFamily="34" charset="0"/>
              </a:rPr>
              <a:t>As </a:t>
            </a:r>
            <a:r>
              <a:rPr lang="en-US" sz="2000" dirty="0">
                <a:latin typeface="Calibri" pitchFamily="34" charset="0"/>
              </a:rPr>
              <a:t>far as reputation is concerned, the legal system protects the reputation of the dead person to some extent. </a:t>
            </a:r>
            <a:endParaRPr lang="en-US" sz="2000" dirty="0" smtClean="0">
              <a:latin typeface="Calibri" pitchFamily="34" charset="0"/>
            </a:endParaRPr>
          </a:p>
          <a:p>
            <a:pPr>
              <a:buFont typeface="Wingdings" pitchFamily="2" charset="2"/>
              <a:buChar char="§"/>
            </a:pPr>
            <a:r>
              <a:rPr lang="en-US" sz="2000" dirty="0" smtClean="0">
                <a:latin typeface="Calibri" pitchFamily="34" charset="0"/>
              </a:rPr>
              <a:t>This </a:t>
            </a:r>
            <a:r>
              <a:rPr lang="en-US" sz="2000" dirty="0">
                <a:latin typeface="Calibri" pitchFamily="34" charset="0"/>
              </a:rPr>
              <a:t>is mainly true in, cases of defamation-it is said that even a dead person has a right to safeguard his reputation. </a:t>
            </a:r>
            <a:endParaRPr lang="en-US" sz="2000" dirty="0" smtClean="0">
              <a:latin typeface="Calibri" pitchFamily="34" charset="0"/>
            </a:endParaRPr>
          </a:p>
          <a:p>
            <a:pPr>
              <a:buFont typeface="Wingdings" pitchFamily="2" charset="2"/>
              <a:buChar char="§"/>
            </a:pPr>
            <a:r>
              <a:rPr lang="en-US" sz="2000" dirty="0" smtClean="0">
                <a:latin typeface="Calibri" pitchFamily="34" charset="0"/>
              </a:rPr>
              <a:t>Any </a:t>
            </a:r>
            <a:r>
              <a:rPr lang="en-US" sz="2000" dirty="0">
                <a:latin typeface="Calibri" pitchFamily="34" charset="0"/>
              </a:rPr>
              <a:t>defamatory statement which affects the reputation of the family of dead person or the dead person himself is protected by the legal system under the civil as well as criminal liability.</a:t>
            </a:r>
          </a:p>
          <a:p>
            <a:r>
              <a:rPr lang="en-US" sz="2000" b="1" dirty="0" smtClean="0">
                <a:solidFill>
                  <a:srgbClr val="FF0000"/>
                </a:solidFill>
                <a:latin typeface="Calibri" pitchFamily="34" charset="0"/>
              </a:rPr>
              <a:t>Related </a:t>
            </a:r>
            <a:r>
              <a:rPr lang="en-US" sz="2000" b="1" dirty="0">
                <a:solidFill>
                  <a:srgbClr val="FF0000"/>
                </a:solidFill>
                <a:latin typeface="Calibri" pitchFamily="34" charset="0"/>
              </a:rPr>
              <a:t>to his estate:</a:t>
            </a:r>
            <a:r>
              <a:rPr lang="en-US" sz="2000" dirty="0">
                <a:solidFill>
                  <a:srgbClr val="FF0000"/>
                </a:solidFill>
                <a:latin typeface="Calibri" pitchFamily="34" charset="0"/>
              </a:rPr>
              <a:t> </a:t>
            </a:r>
            <a:endParaRPr lang="en-US" sz="2000" dirty="0" smtClean="0">
              <a:solidFill>
                <a:srgbClr val="FF0000"/>
              </a:solidFill>
              <a:latin typeface="Calibri" pitchFamily="34" charset="0"/>
            </a:endParaRPr>
          </a:p>
          <a:p>
            <a:pPr>
              <a:buFont typeface="Wingdings" pitchFamily="2" charset="2"/>
              <a:buChar char="§"/>
            </a:pPr>
            <a:r>
              <a:rPr lang="en-US" sz="2000" dirty="0" smtClean="0">
                <a:latin typeface="Calibri" pitchFamily="34" charset="0"/>
              </a:rPr>
              <a:t>By </a:t>
            </a:r>
            <a:r>
              <a:rPr lang="en-US" sz="2000" dirty="0">
                <a:latin typeface="Calibri" pitchFamily="34" charset="0"/>
              </a:rPr>
              <a:t>way of testamentary succession, a man can after his death, may continue to regulate and determine the disposition</a:t>
            </a:r>
            <a:r>
              <a:rPr lang="en-US" sz="2000" dirty="0"/>
              <a:t> and enjoyment of his property which he owned while living</a:t>
            </a:r>
            <a:r>
              <a:rPr lang="en-US" sz="2000" dirty="0" smtClean="0"/>
              <a:t>.</a:t>
            </a:r>
            <a:endParaRPr lang="en-US" sz="2000" dirty="0"/>
          </a:p>
          <a:p>
            <a:pPr>
              <a:buFont typeface="Wingdings" pitchFamily="2" charset="2"/>
              <a:buChar char="§"/>
            </a:pPr>
            <a:endParaRPr lang="en-US" sz="2000" dirty="0"/>
          </a:p>
        </p:txBody>
      </p:sp>
    </p:spTree>
    <p:extLst>
      <p:ext uri="{BB962C8B-B14F-4D97-AF65-F5344CB8AC3E}">
        <p14:creationId xmlns:p14="http://schemas.microsoft.com/office/powerpoint/2010/main" val="7037152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76200"/>
            <a:ext cx="3048000" cy="503238"/>
          </a:xfrm>
        </p:spPr>
        <p:txBody>
          <a:bodyPr>
            <a:noAutofit/>
          </a:bodyPr>
          <a:lstStyle/>
          <a:p>
            <a:r>
              <a:rPr lang="en-US" sz="2400" b="1" dirty="0">
                <a:solidFill>
                  <a:srgbClr val="FF0000"/>
                </a:solidFill>
                <a:latin typeface="Calibri" pitchFamily="34" charset="0"/>
              </a:rPr>
              <a:t> </a:t>
            </a:r>
            <a:r>
              <a:rPr lang="en-US" sz="2400" b="1" dirty="0" smtClean="0">
                <a:solidFill>
                  <a:srgbClr val="FF0000"/>
                </a:solidFill>
                <a:latin typeface="Calibri" pitchFamily="34" charset="0"/>
              </a:rPr>
              <a:t>legal status of animal</a:t>
            </a:r>
            <a:r>
              <a:rPr lang="en-US" sz="2800" b="1" dirty="0"/>
              <a:t> </a:t>
            </a:r>
            <a:endParaRPr lang="en-US" sz="2800" dirty="0"/>
          </a:p>
        </p:txBody>
      </p:sp>
      <p:sp>
        <p:nvSpPr>
          <p:cNvPr id="3" name="Content Placeholder 2"/>
          <p:cNvSpPr>
            <a:spLocks noGrp="1"/>
          </p:cNvSpPr>
          <p:nvPr>
            <p:ph sz="quarter" idx="1"/>
          </p:nvPr>
        </p:nvSpPr>
        <p:spPr>
          <a:xfrm>
            <a:off x="152400" y="609600"/>
            <a:ext cx="8534400" cy="6248400"/>
          </a:xfrm>
        </p:spPr>
        <p:txBody>
          <a:bodyPr>
            <a:normAutofit/>
          </a:bodyPr>
          <a:lstStyle/>
          <a:p>
            <a:r>
              <a:rPr lang="en-US" sz="2000" dirty="0">
                <a:solidFill>
                  <a:srgbClr val="FF0000"/>
                </a:solidFill>
                <a:latin typeface="Calibri" pitchFamily="34" charset="0"/>
              </a:rPr>
              <a:t> </a:t>
            </a:r>
            <a:r>
              <a:rPr lang="en-US" sz="2000" b="1" dirty="0">
                <a:solidFill>
                  <a:srgbClr val="FF0000"/>
                </a:solidFill>
                <a:latin typeface="Calibri" pitchFamily="34" charset="0"/>
              </a:rPr>
              <a:t>Animals</a:t>
            </a:r>
            <a:endParaRPr lang="en-US" sz="2000" dirty="0">
              <a:solidFill>
                <a:srgbClr val="FF0000"/>
              </a:solidFill>
              <a:latin typeface="Calibri" pitchFamily="34" charset="0"/>
            </a:endParaRPr>
          </a:p>
          <a:p>
            <a:pPr>
              <a:buFont typeface="Wingdings" pitchFamily="2" charset="2"/>
              <a:buChar char="§"/>
            </a:pPr>
            <a:r>
              <a:rPr lang="en-US" sz="2000" dirty="0">
                <a:latin typeface="Calibri" pitchFamily="34" charset="0"/>
              </a:rPr>
              <a:t>In the present day context, the animals are deemed incapable of possessing legal rights &amp; duties. They are merely things, often the objects of legal rights and duties but they are never subjects of them.</a:t>
            </a:r>
          </a:p>
          <a:p>
            <a:pPr marL="0" indent="0">
              <a:buNone/>
            </a:pPr>
            <a:r>
              <a:rPr lang="en-US" sz="2000" dirty="0">
                <a:latin typeface="Calibri" pitchFamily="34" charset="0"/>
              </a:rPr>
              <a:t> </a:t>
            </a:r>
          </a:p>
          <a:p>
            <a:r>
              <a:rPr lang="en-US" sz="2000" b="1" dirty="0">
                <a:latin typeface="Calibri" pitchFamily="34" charset="0"/>
              </a:rPr>
              <a:t>For example:-</a:t>
            </a:r>
            <a:endParaRPr lang="en-US" sz="2000" dirty="0">
              <a:latin typeface="Calibri" pitchFamily="34" charset="0"/>
            </a:endParaRPr>
          </a:p>
          <a:p>
            <a:pPr>
              <a:buFont typeface="Wingdings" pitchFamily="2" charset="2"/>
              <a:buChar char="§"/>
            </a:pPr>
            <a:r>
              <a:rPr lang="en-US" sz="2000" dirty="0">
                <a:latin typeface="Calibri" pitchFamily="34" charset="0"/>
              </a:rPr>
              <a:t>A beast has no legal personality. Anything done to the animals may be a wrong to its owner or to the society but it is no wrong to the beast. But the animals have two rights to be protected.</a:t>
            </a:r>
          </a:p>
          <a:p>
            <a:pPr>
              <a:buFont typeface="Wingdings" pitchFamily="2" charset="2"/>
              <a:buChar char="§"/>
            </a:pPr>
            <a:r>
              <a:rPr lang="en-US" sz="2000" dirty="0">
                <a:latin typeface="Calibri" pitchFamily="34" charset="0"/>
              </a:rPr>
              <a:t>1. Cruelty to animals is made a criminal offence.</a:t>
            </a:r>
          </a:p>
          <a:p>
            <a:pPr>
              <a:buFont typeface="Wingdings" pitchFamily="2" charset="2"/>
              <a:buChar char="§"/>
            </a:pPr>
            <a:r>
              <a:rPr lang="en-US" sz="2000" dirty="0">
                <a:latin typeface="Calibri" pitchFamily="34" charset="0"/>
              </a:rPr>
              <a:t>2. A trust for benefit for a particular class of animals as opposed to one for individual animal is valid and enforceable as a public and charitable one.</a:t>
            </a:r>
          </a:p>
          <a:p>
            <a:r>
              <a:rPr lang="en-US" sz="2000" dirty="0">
                <a:latin typeface="Calibri" pitchFamily="34" charset="0"/>
              </a:rPr>
              <a:t>Rights and duties are correlative . and duty cannot be imposed on animals. </a:t>
            </a:r>
          </a:p>
          <a:p>
            <a:pPr>
              <a:buFont typeface="Wingdings" pitchFamily="2" charset="2"/>
              <a:buChar char="v"/>
            </a:pPr>
            <a:endParaRPr lang="en-US" sz="2000" dirty="0" smtClean="0">
              <a:latin typeface="Calibri" pitchFamily="34" charset="0"/>
            </a:endParaRPr>
          </a:p>
        </p:txBody>
      </p:sp>
    </p:spTree>
    <p:extLst>
      <p:ext uri="{BB962C8B-B14F-4D97-AF65-F5344CB8AC3E}">
        <p14:creationId xmlns:p14="http://schemas.microsoft.com/office/powerpoint/2010/main" val="18471548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0"/>
            <a:ext cx="5029200" cy="503238"/>
          </a:xfrm>
        </p:spPr>
        <p:txBody>
          <a:bodyPr>
            <a:normAutofit fontScale="90000"/>
          </a:bodyPr>
          <a:lstStyle/>
          <a:p>
            <a:r>
              <a:rPr lang="en-US" sz="2400" b="1" dirty="0">
                <a:solidFill>
                  <a:srgbClr val="FF0000"/>
                </a:solidFill>
              </a:rPr>
              <a:t>Legal Status of Unborn Person</a:t>
            </a:r>
            <a:endParaRPr lang="en-US" sz="2400" dirty="0">
              <a:solidFill>
                <a:srgbClr val="FF0000"/>
              </a:solidFill>
            </a:endParaRPr>
          </a:p>
        </p:txBody>
      </p:sp>
      <p:sp>
        <p:nvSpPr>
          <p:cNvPr id="5" name="Rectangle 4"/>
          <p:cNvSpPr/>
          <p:nvPr/>
        </p:nvSpPr>
        <p:spPr>
          <a:xfrm>
            <a:off x="228600" y="609600"/>
            <a:ext cx="8458200" cy="5847755"/>
          </a:xfrm>
          <a:prstGeom prst="rect">
            <a:avLst/>
          </a:prstGeom>
        </p:spPr>
        <p:txBody>
          <a:bodyPr wrap="square">
            <a:spAutoFit/>
          </a:bodyPr>
          <a:lstStyle/>
          <a:p>
            <a:r>
              <a:rPr lang="en-US" sz="2000" b="1" dirty="0">
                <a:solidFill>
                  <a:srgbClr val="FF0000"/>
                </a:solidFill>
                <a:latin typeface="Calibri" pitchFamily="34" charset="0"/>
              </a:rPr>
              <a:t>Legal Status of Unborn Person</a:t>
            </a:r>
            <a:endParaRPr lang="en-US" sz="2000" dirty="0">
              <a:solidFill>
                <a:srgbClr val="FF0000"/>
              </a:solidFill>
              <a:latin typeface="Calibri" pitchFamily="34" charset="0"/>
            </a:endParaRPr>
          </a:p>
          <a:p>
            <a:pPr marL="342900" lvl="0" indent="-342900">
              <a:buFont typeface="Wingdings" pitchFamily="2" charset="2"/>
              <a:buChar char="§"/>
            </a:pPr>
            <a:r>
              <a:rPr lang="en-US" sz="2000" dirty="0">
                <a:latin typeface="Calibri" pitchFamily="34" charset="0"/>
              </a:rPr>
              <a:t>Generally an unborn person has no legal standing in the eyes of law. </a:t>
            </a:r>
            <a:endParaRPr lang="en-US" sz="2000" dirty="0" smtClean="0">
              <a:latin typeface="Calibri" pitchFamily="34" charset="0"/>
            </a:endParaRPr>
          </a:p>
          <a:p>
            <a:pPr marL="342900" lvl="0" indent="-342900">
              <a:buFont typeface="Wingdings" pitchFamily="2" charset="2"/>
              <a:buChar char="§"/>
            </a:pPr>
            <a:r>
              <a:rPr lang="en-US" sz="2000" dirty="0" smtClean="0">
                <a:latin typeface="Calibri" pitchFamily="34" charset="0"/>
              </a:rPr>
              <a:t>However </a:t>
            </a:r>
            <a:r>
              <a:rPr lang="en-US" sz="2000" dirty="0">
                <a:latin typeface="Calibri" pitchFamily="34" charset="0"/>
              </a:rPr>
              <a:t>it has to be distinguished from the one who is living but not yet born, i.e., a child in womb of its mother-in utero and an unborn child in the sense of future generations. </a:t>
            </a:r>
            <a:endParaRPr lang="en-US" sz="2000" dirty="0" smtClean="0">
              <a:latin typeface="Calibri" pitchFamily="34" charset="0"/>
            </a:endParaRPr>
          </a:p>
          <a:p>
            <a:pPr marL="342900" lvl="0" indent="-342900">
              <a:buFont typeface="Wingdings" pitchFamily="2" charset="2"/>
              <a:buChar char="§"/>
            </a:pPr>
            <a:r>
              <a:rPr lang="en-US" sz="2000" dirty="0" smtClean="0">
                <a:latin typeface="Calibri" pitchFamily="34" charset="0"/>
              </a:rPr>
              <a:t>A </a:t>
            </a:r>
            <a:r>
              <a:rPr lang="en-US" sz="2000" dirty="0">
                <a:latin typeface="Calibri" pitchFamily="34" charset="0"/>
              </a:rPr>
              <a:t>child in the uterus is regarded as a person in law in accordance with the </a:t>
            </a:r>
            <a:r>
              <a:rPr lang="en-US" sz="2000" dirty="0" smtClean="0">
                <a:latin typeface="Calibri" pitchFamily="34" charset="0"/>
              </a:rPr>
              <a:t>maxim</a:t>
            </a:r>
          </a:p>
          <a:p>
            <a:pPr marL="342900" lvl="0" indent="-342900">
              <a:buFont typeface="Wingdings" pitchFamily="2" charset="2"/>
              <a:buChar char="§"/>
            </a:pPr>
            <a:endParaRPr lang="en-US" sz="2000" dirty="0">
              <a:latin typeface="Calibri" pitchFamily="34" charset="0"/>
            </a:endParaRPr>
          </a:p>
          <a:p>
            <a:pPr marL="342900" lvl="0" indent="-342900">
              <a:buFont typeface="Wingdings" pitchFamily="2" charset="2"/>
              <a:buChar char="§"/>
            </a:pPr>
            <a:endParaRPr lang="en-US" sz="2000" dirty="0" smtClean="0">
              <a:latin typeface="Calibri" pitchFamily="34" charset="0"/>
            </a:endParaRPr>
          </a:p>
          <a:p>
            <a:pPr marL="342900" lvl="0" indent="-342900">
              <a:buFont typeface="Wingdings" pitchFamily="2" charset="2"/>
              <a:buChar char="§"/>
            </a:pPr>
            <a:endParaRPr lang="en-US" sz="2000" dirty="0">
              <a:latin typeface="Calibri" pitchFamily="34" charset="0"/>
            </a:endParaRPr>
          </a:p>
          <a:p>
            <a:pPr marL="342900" lvl="0" indent="-342900">
              <a:buFont typeface="Wingdings" pitchFamily="2" charset="2"/>
              <a:buChar char="§"/>
            </a:pPr>
            <a:endParaRPr lang="en-US" sz="2000" dirty="0" smtClean="0">
              <a:latin typeface="Calibri" pitchFamily="34" charset="0"/>
            </a:endParaRPr>
          </a:p>
          <a:p>
            <a:pPr marL="342900" lvl="0" indent="-342900">
              <a:buFont typeface="Wingdings" pitchFamily="2" charset="2"/>
              <a:buChar char="§"/>
            </a:pPr>
            <a:endParaRPr lang="en-US" sz="2000" dirty="0">
              <a:latin typeface="Calibri" pitchFamily="34" charset="0"/>
            </a:endParaRPr>
          </a:p>
          <a:p>
            <a:r>
              <a:rPr lang="en-US" sz="2000" b="1" dirty="0">
                <a:latin typeface="Calibri" pitchFamily="34" charset="0"/>
              </a:rPr>
              <a:t>        “</a:t>
            </a:r>
            <a:r>
              <a:rPr lang="en-US" sz="2000" b="1" dirty="0" err="1">
                <a:latin typeface="Calibri" pitchFamily="34" charset="0"/>
              </a:rPr>
              <a:t>Nascitures</a:t>
            </a:r>
            <a:r>
              <a:rPr lang="en-US" sz="2000" b="1" dirty="0">
                <a:latin typeface="Calibri" pitchFamily="34" charset="0"/>
              </a:rPr>
              <a:t> Pro Ham </a:t>
            </a:r>
            <a:r>
              <a:rPr lang="en-US" sz="2000" b="1" dirty="0" err="1">
                <a:latin typeface="Calibri" pitchFamily="34" charset="0"/>
              </a:rPr>
              <a:t>Nato</a:t>
            </a:r>
            <a:r>
              <a:rPr lang="en-US" sz="2000" b="1" dirty="0">
                <a:latin typeface="Calibri" pitchFamily="34" charset="0"/>
              </a:rPr>
              <a:t> </a:t>
            </a:r>
            <a:r>
              <a:rPr lang="en-US" sz="2000" b="1" dirty="0" err="1">
                <a:latin typeface="Calibri" pitchFamily="34" charset="0"/>
              </a:rPr>
              <a:t>Habetur</a:t>
            </a:r>
            <a:r>
              <a:rPr lang="en-US" sz="2000" b="1" dirty="0">
                <a:latin typeface="Calibri" pitchFamily="34" charset="0"/>
              </a:rPr>
              <a:t> i.e. One who is to be born is deemed to have been born”. </a:t>
            </a:r>
            <a:endParaRPr lang="en-US" sz="2000" dirty="0">
              <a:latin typeface="Calibri" pitchFamily="34" charset="0"/>
            </a:endParaRPr>
          </a:p>
          <a:p>
            <a:endParaRPr lang="en-US" sz="2000" dirty="0">
              <a:latin typeface="Calibri" pitchFamily="34" charset="0"/>
            </a:endParaRPr>
          </a:p>
          <a:p>
            <a:endParaRPr lang="en-US" sz="2000" dirty="0" smtClean="0">
              <a:latin typeface="Calibri" pitchFamily="34" charset="0"/>
            </a:endParaRPr>
          </a:p>
          <a:p>
            <a:endParaRPr lang="en-US" dirty="0"/>
          </a:p>
          <a:p>
            <a:endParaRPr lang="en-US" dirty="0" smtClean="0"/>
          </a:p>
          <a:p>
            <a:endParaRPr lang="en-US" dirty="0"/>
          </a:p>
        </p:txBody>
      </p:sp>
    </p:spTree>
    <p:extLst>
      <p:ext uri="{BB962C8B-B14F-4D97-AF65-F5344CB8AC3E}">
        <p14:creationId xmlns:p14="http://schemas.microsoft.com/office/powerpoint/2010/main" val="27611997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76200"/>
            <a:ext cx="5334000" cy="487362"/>
          </a:xfrm>
        </p:spPr>
        <p:txBody>
          <a:bodyPr>
            <a:normAutofit fontScale="90000"/>
          </a:bodyPr>
          <a:lstStyle/>
          <a:p>
            <a:r>
              <a:rPr lang="en-US" sz="2400" b="1" dirty="0">
                <a:solidFill>
                  <a:srgbClr val="FF0000"/>
                </a:solidFill>
              </a:rPr>
              <a:t>Legal Status of Unborn Person</a:t>
            </a:r>
            <a:r>
              <a:rPr lang="en-US" sz="2400" b="1" dirty="0" smtClean="0">
                <a:solidFill>
                  <a:srgbClr val="FF0000"/>
                </a:solidFill>
                <a:latin typeface="Calibri" pitchFamily="34" charset="0"/>
              </a:rPr>
              <a:t>…</a:t>
            </a:r>
            <a:endParaRPr lang="en-US" sz="2400" dirty="0">
              <a:solidFill>
                <a:srgbClr val="FF0000"/>
              </a:solidFill>
            </a:endParaRPr>
          </a:p>
        </p:txBody>
      </p:sp>
      <p:sp>
        <p:nvSpPr>
          <p:cNvPr id="3" name="Content Placeholder 2"/>
          <p:cNvSpPr>
            <a:spLocks noGrp="1"/>
          </p:cNvSpPr>
          <p:nvPr>
            <p:ph sz="quarter" idx="1"/>
          </p:nvPr>
        </p:nvSpPr>
        <p:spPr>
          <a:xfrm>
            <a:off x="152400" y="609600"/>
            <a:ext cx="8610600" cy="6096000"/>
          </a:xfrm>
        </p:spPr>
        <p:txBody>
          <a:bodyPr>
            <a:normAutofit/>
          </a:bodyPr>
          <a:lstStyle/>
          <a:p>
            <a:r>
              <a:rPr lang="en-US" sz="2000" b="1" dirty="0">
                <a:solidFill>
                  <a:srgbClr val="FF0000"/>
                </a:solidFill>
                <a:latin typeface="Calibri" pitchFamily="34" charset="0"/>
              </a:rPr>
              <a:t>Contingent rights:</a:t>
            </a:r>
            <a:r>
              <a:rPr lang="en-US" sz="2000" dirty="0">
                <a:solidFill>
                  <a:srgbClr val="FF0000"/>
                </a:solidFill>
                <a:latin typeface="Calibri" pitchFamily="34" charset="0"/>
              </a:rPr>
              <a:t> </a:t>
            </a:r>
            <a:r>
              <a:rPr lang="en-US" sz="2000" dirty="0">
                <a:latin typeface="Calibri" pitchFamily="34" charset="0"/>
              </a:rPr>
              <a:t>The rights of an unborn person, whether personal or proprietary, are all contingent on his birth as a living human being</a:t>
            </a:r>
            <a:r>
              <a:rPr lang="en-US" sz="2000" dirty="0" smtClean="0">
                <a:latin typeface="Calibri" pitchFamily="34" charset="0"/>
              </a:rPr>
              <a:t>.</a:t>
            </a:r>
          </a:p>
          <a:p>
            <a:endParaRPr lang="en-US" sz="2000" dirty="0">
              <a:latin typeface="Calibri" pitchFamily="34" charset="0"/>
            </a:endParaRPr>
          </a:p>
          <a:p>
            <a:endParaRPr lang="en-US" sz="2000" dirty="0">
              <a:latin typeface="Calibri" pitchFamily="34" charset="0"/>
            </a:endParaRPr>
          </a:p>
          <a:p>
            <a:r>
              <a:rPr lang="en-US" sz="2000" b="1" dirty="0">
                <a:solidFill>
                  <a:srgbClr val="FF0000"/>
                </a:solidFill>
                <a:latin typeface="Calibri" pitchFamily="34" charset="0"/>
              </a:rPr>
              <a:t>Damages:</a:t>
            </a:r>
            <a:r>
              <a:rPr lang="en-US" sz="2000" dirty="0">
                <a:latin typeface="Calibri" pitchFamily="34" charset="0"/>
              </a:rPr>
              <a:t> damages can be claimed for injury to the fetus of a woman if the woman was known to be pregnant.</a:t>
            </a:r>
          </a:p>
          <a:p>
            <a:pPr>
              <a:buFont typeface="Wingdings" pitchFamily="2" charset="2"/>
              <a:buChar char="§"/>
            </a:pPr>
            <a:r>
              <a:rPr lang="en-US" sz="2000" dirty="0">
                <a:latin typeface="Calibri" pitchFamily="34" charset="0"/>
              </a:rPr>
              <a:t>Posthumous child can claim compensation for the death of his father in fatal accident. </a:t>
            </a:r>
          </a:p>
          <a:p>
            <a:pPr>
              <a:buFont typeface="Wingdings" pitchFamily="2" charset="2"/>
              <a:buChar char="§"/>
            </a:pPr>
            <a:r>
              <a:rPr lang="en-US" sz="2000" dirty="0">
                <a:latin typeface="Calibri" pitchFamily="34" charset="0"/>
              </a:rPr>
              <a:t>In Hindu law unborn son acquires an interest in the joint family property from the time of its conception.</a:t>
            </a:r>
          </a:p>
          <a:p>
            <a:pPr>
              <a:buFont typeface="Wingdings" pitchFamily="2" charset="2"/>
              <a:buChar char="§"/>
            </a:pPr>
            <a:r>
              <a:rPr lang="en-US" sz="2000" dirty="0">
                <a:latin typeface="Calibri" pitchFamily="34" charset="0"/>
              </a:rPr>
              <a:t>In English law a posthumous child inherits and if born alive though it may die moments later it affects the course of succession.</a:t>
            </a:r>
          </a:p>
          <a:p>
            <a:pPr>
              <a:buFont typeface="Wingdings" pitchFamily="2" charset="2"/>
              <a:buChar char="§"/>
            </a:pPr>
            <a:r>
              <a:rPr lang="en-US" sz="2000" dirty="0">
                <a:latin typeface="Calibri" pitchFamily="34" charset="0"/>
              </a:rPr>
              <a:t>A women convicted cannot be executed if she is pregnant.</a:t>
            </a:r>
          </a:p>
          <a:p>
            <a:pPr>
              <a:buFont typeface="Wingdings" pitchFamily="2" charset="2"/>
              <a:buChar char="§"/>
            </a:pPr>
            <a:r>
              <a:rPr lang="en-US" sz="2000" dirty="0">
                <a:latin typeface="Calibri" pitchFamily="34" charset="0"/>
              </a:rPr>
              <a:t>If a child is born alive and later on dies due to injuries caused to him in the womb, the person causing the injuries may be tried for murder.</a:t>
            </a:r>
          </a:p>
        </p:txBody>
      </p:sp>
    </p:spTree>
    <p:extLst>
      <p:ext uri="{BB962C8B-B14F-4D97-AF65-F5344CB8AC3E}">
        <p14:creationId xmlns:p14="http://schemas.microsoft.com/office/powerpoint/2010/main" val="964017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92500" lnSpcReduction="20000"/>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mhkhalil@uop.edu.pk</a:t>
            </a:r>
            <a:endParaRPr lang="en-US" dirty="0"/>
          </a:p>
        </p:txBody>
      </p:sp>
      <p:pic>
        <p:nvPicPr>
          <p:cNvPr id="1026" name="Picture 2" descr="C:\Users\Hassan Khalil\Desktop\University_of_Peshawar_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8382000"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849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228600"/>
            <a:ext cx="2057400" cy="503238"/>
          </a:xfrm>
        </p:spPr>
        <p:txBody>
          <a:bodyPr>
            <a:normAutofit fontScale="90000"/>
          </a:bodyPr>
          <a:lstStyle/>
          <a:p>
            <a:r>
              <a:rPr lang="en-US" dirty="0" smtClean="0">
                <a:solidFill>
                  <a:srgbClr val="C00000"/>
                </a:solidFill>
              </a:rPr>
              <a:t>AGENDA</a:t>
            </a:r>
            <a:endParaRPr lang="en-US" dirty="0">
              <a:solidFill>
                <a:srgbClr val="C00000"/>
              </a:solidFill>
            </a:endParaRPr>
          </a:p>
        </p:txBody>
      </p:sp>
      <p:sp>
        <p:nvSpPr>
          <p:cNvPr id="3" name="Content Placeholder 2"/>
          <p:cNvSpPr>
            <a:spLocks noGrp="1"/>
          </p:cNvSpPr>
          <p:nvPr>
            <p:ph sz="quarter" idx="1"/>
          </p:nvPr>
        </p:nvSpPr>
        <p:spPr>
          <a:xfrm>
            <a:off x="685800" y="990600"/>
            <a:ext cx="7467600" cy="4873752"/>
          </a:xfrm>
        </p:spPr>
        <p:txBody>
          <a:bodyPr/>
          <a:lstStyle/>
          <a:p>
            <a:r>
              <a:rPr lang="en-US" dirty="0" smtClean="0"/>
              <a:t>Introduction </a:t>
            </a:r>
          </a:p>
          <a:p>
            <a:r>
              <a:rPr lang="en-US" dirty="0" smtClean="0"/>
              <a:t>Literal meaning</a:t>
            </a:r>
            <a:r>
              <a:rPr lang="en-US" dirty="0" smtClean="0"/>
              <a:t> </a:t>
            </a:r>
            <a:endParaRPr lang="en-US" dirty="0"/>
          </a:p>
          <a:p>
            <a:r>
              <a:rPr lang="en-US" dirty="0" smtClean="0"/>
              <a:t>Definition </a:t>
            </a:r>
            <a:endParaRPr lang="en-US" dirty="0" smtClean="0"/>
          </a:p>
          <a:p>
            <a:r>
              <a:rPr lang="en-US" dirty="0" smtClean="0"/>
              <a:t>Kinds </a:t>
            </a:r>
            <a:endParaRPr lang="en-US" dirty="0"/>
          </a:p>
          <a:p>
            <a:r>
              <a:rPr lang="en-US" dirty="0" smtClean="0"/>
              <a:t>Conclusion</a:t>
            </a:r>
            <a:endParaRPr lang="en-US" dirty="0"/>
          </a:p>
          <a:p>
            <a:endParaRPr lang="en-US" dirty="0"/>
          </a:p>
        </p:txBody>
      </p:sp>
    </p:spTree>
    <p:extLst>
      <p:ext uri="{BB962C8B-B14F-4D97-AF65-F5344CB8AC3E}">
        <p14:creationId xmlns:p14="http://schemas.microsoft.com/office/powerpoint/2010/main" val="7918597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2743200" cy="487362"/>
          </a:xfrm>
        </p:spPr>
        <p:txBody>
          <a:bodyPr>
            <a:normAutofit fontScale="90000"/>
          </a:bodyPr>
          <a:lstStyle/>
          <a:p>
            <a:r>
              <a:rPr lang="en-US" b="1" dirty="0" smtClean="0">
                <a:solidFill>
                  <a:srgbClr val="FF0000"/>
                </a:solidFill>
              </a:rPr>
              <a:t>introduction</a:t>
            </a:r>
            <a:endParaRPr lang="en-US" b="1" dirty="0">
              <a:solidFill>
                <a:srgbClr val="FF0000"/>
              </a:solidFill>
            </a:endParaRPr>
          </a:p>
        </p:txBody>
      </p:sp>
      <p:sp>
        <p:nvSpPr>
          <p:cNvPr id="3" name="Content Placeholder 2"/>
          <p:cNvSpPr>
            <a:spLocks noGrp="1"/>
          </p:cNvSpPr>
          <p:nvPr>
            <p:ph sz="quarter" idx="1"/>
          </p:nvPr>
        </p:nvSpPr>
        <p:spPr>
          <a:xfrm>
            <a:off x="76200" y="685800"/>
            <a:ext cx="8610600" cy="5788152"/>
          </a:xfrm>
        </p:spPr>
        <p:txBody>
          <a:bodyPr/>
          <a:lstStyle/>
          <a:p>
            <a:r>
              <a:rPr lang="en-US" sz="2000" b="1" dirty="0" smtClean="0">
                <a:solidFill>
                  <a:srgbClr val="FF0000"/>
                </a:solidFill>
                <a:latin typeface="Calibri" pitchFamily="34" charset="0"/>
              </a:rPr>
              <a:t>Literal meaning</a:t>
            </a:r>
            <a:endParaRPr lang="en-US" sz="2000" b="1" dirty="0">
              <a:solidFill>
                <a:srgbClr val="FF0000"/>
              </a:solidFill>
              <a:latin typeface="Calibri" pitchFamily="34" charset="0"/>
            </a:endParaRPr>
          </a:p>
          <a:p>
            <a:pPr lvl="0">
              <a:buFont typeface="Wingdings" pitchFamily="2" charset="2"/>
              <a:buChar char="§"/>
            </a:pPr>
            <a:r>
              <a:rPr lang="en-US" sz="2000" dirty="0"/>
              <a:t>The term ‘person’ is derived from Latin word ‘persona’ which means a mask worn by actors playing different roles in a drama. </a:t>
            </a:r>
            <a:endParaRPr lang="en-US" sz="2000" dirty="0" smtClean="0"/>
          </a:p>
          <a:p>
            <a:pPr marL="0" lvl="0" indent="0">
              <a:buNone/>
            </a:pPr>
            <a:endParaRPr lang="en-US" sz="2000" dirty="0"/>
          </a:p>
          <a:p>
            <a:pPr lvl="0">
              <a:buFont typeface="Wingdings" pitchFamily="2" charset="2"/>
              <a:buChar char="§"/>
            </a:pPr>
            <a:r>
              <a:rPr lang="en-US" sz="2000" dirty="0"/>
              <a:t>In anthropological sense person means as one of the species. </a:t>
            </a:r>
            <a:endParaRPr lang="en-US" sz="2000" dirty="0" smtClean="0"/>
          </a:p>
          <a:p>
            <a:pPr lvl="0">
              <a:buFont typeface="Wingdings" pitchFamily="2" charset="2"/>
              <a:buChar char="§"/>
            </a:pPr>
            <a:endParaRPr lang="en-US" sz="2000" dirty="0"/>
          </a:p>
          <a:p>
            <a:pPr lvl="0">
              <a:buFont typeface="Wingdings" pitchFamily="2" charset="2"/>
              <a:buChar char="§"/>
            </a:pPr>
            <a:r>
              <a:rPr lang="en-US" sz="2000" dirty="0"/>
              <a:t>In modern days it has been used in a sense of a living person capable of having rights and duties</a:t>
            </a:r>
            <a:r>
              <a:rPr lang="en-US" sz="2000" dirty="0" smtClean="0"/>
              <a:t>.</a:t>
            </a:r>
          </a:p>
          <a:p>
            <a:pPr lvl="0">
              <a:buFont typeface="Wingdings" pitchFamily="2" charset="2"/>
              <a:buChar char="§"/>
            </a:pPr>
            <a:endParaRPr lang="en-US" sz="2000" dirty="0"/>
          </a:p>
          <a:p>
            <a:pPr lvl="0">
              <a:buFont typeface="Wingdings" pitchFamily="2" charset="2"/>
              <a:buChar char="§"/>
            </a:pPr>
            <a:r>
              <a:rPr lang="en-US" sz="2000" dirty="0"/>
              <a:t>Now it has been used in different senses in different disciplines. </a:t>
            </a:r>
            <a:endParaRPr lang="en-US" sz="2000" dirty="0" smtClean="0"/>
          </a:p>
          <a:p>
            <a:pPr lvl="0">
              <a:buFont typeface="Wingdings" pitchFamily="2" charset="2"/>
              <a:buChar char="§"/>
            </a:pPr>
            <a:endParaRPr lang="en-US" sz="2000" dirty="0"/>
          </a:p>
          <a:p>
            <a:pPr lvl="0">
              <a:buFont typeface="Wingdings" pitchFamily="2" charset="2"/>
              <a:buChar char="§"/>
            </a:pPr>
            <a:r>
              <a:rPr lang="en-US" sz="2000" dirty="0"/>
              <a:t>In the philosophical and moral sense the term has been used to mean the rational quality of human being. </a:t>
            </a:r>
          </a:p>
          <a:p>
            <a:endParaRPr lang="en-US" sz="2000" dirty="0"/>
          </a:p>
        </p:txBody>
      </p:sp>
    </p:spTree>
    <p:extLst>
      <p:ext uri="{BB962C8B-B14F-4D97-AF65-F5344CB8AC3E}">
        <p14:creationId xmlns:p14="http://schemas.microsoft.com/office/powerpoint/2010/main" val="1716835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2895600" cy="334962"/>
          </a:xfrm>
        </p:spPr>
        <p:txBody>
          <a:bodyPr>
            <a:normAutofit fontScale="90000"/>
          </a:bodyPr>
          <a:lstStyle/>
          <a:p>
            <a:r>
              <a:rPr lang="en-US" b="1" dirty="0" smtClean="0">
                <a:solidFill>
                  <a:srgbClr val="FF0000"/>
                </a:solidFill>
              </a:rPr>
              <a:t>intro…</a:t>
            </a:r>
            <a:endParaRPr lang="en-US" b="1" dirty="0">
              <a:solidFill>
                <a:srgbClr val="FF0000"/>
              </a:solidFill>
            </a:endParaRPr>
          </a:p>
        </p:txBody>
      </p:sp>
      <p:sp>
        <p:nvSpPr>
          <p:cNvPr id="3" name="Content Placeholder 2"/>
          <p:cNvSpPr>
            <a:spLocks noGrp="1"/>
          </p:cNvSpPr>
          <p:nvPr>
            <p:ph sz="quarter" idx="1"/>
          </p:nvPr>
        </p:nvSpPr>
        <p:spPr>
          <a:xfrm>
            <a:off x="152400" y="609600"/>
            <a:ext cx="8686800" cy="5864352"/>
          </a:xfrm>
        </p:spPr>
        <p:txBody>
          <a:bodyPr>
            <a:normAutofit/>
          </a:bodyPr>
          <a:lstStyle/>
          <a:p>
            <a:r>
              <a:rPr lang="en-US" sz="2000" dirty="0">
                <a:latin typeface="Calibri" pitchFamily="34" charset="0"/>
              </a:rPr>
              <a:t>In ordinary parlance person means living men and women. All human beings are not person in the eye of law. </a:t>
            </a:r>
            <a:endParaRPr lang="en-US" sz="2000" dirty="0" smtClean="0">
              <a:latin typeface="Calibri" pitchFamily="34" charset="0"/>
            </a:endParaRPr>
          </a:p>
          <a:p>
            <a:endParaRPr lang="en-US" sz="2000" dirty="0">
              <a:latin typeface="Calibri" pitchFamily="34" charset="0"/>
            </a:endParaRPr>
          </a:p>
          <a:p>
            <a:pPr>
              <a:buFont typeface="Wingdings" pitchFamily="2" charset="2"/>
              <a:buChar char="§"/>
            </a:pPr>
            <a:r>
              <a:rPr lang="en-US" sz="2000" dirty="0" smtClean="0">
                <a:latin typeface="Calibri" pitchFamily="34" charset="0"/>
              </a:rPr>
              <a:t>There </a:t>
            </a:r>
            <a:r>
              <a:rPr lang="en-US" sz="2000" dirty="0">
                <a:latin typeface="Calibri" pitchFamily="34" charset="0"/>
              </a:rPr>
              <a:t>are human beings who are not persons. For Example — Slaves; conversely, there may be persons who are not human beings, e.g., a Corporation, Institution, Idol etc. </a:t>
            </a:r>
            <a:endParaRPr lang="en-US" sz="2000" dirty="0" smtClean="0">
              <a:latin typeface="Calibri" pitchFamily="34" charset="0"/>
            </a:endParaRPr>
          </a:p>
          <a:p>
            <a:pPr>
              <a:buFont typeface="Wingdings" pitchFamily="2" charset="2"/>
              <a:buChar char="§"/>
            </a:pPr>
            <a:endParaRPr lang="en-US" sz="2000" dirty="0">
              <a:latin typeface="Calibri" pitchFamily="34" charset="0"/>
            </a:endParaRPr>
          </a:p>
          <a:p>
            <a:pPr>
              <a:buFont typeface="Wingdings" pitchFamily="2" charset="2"/>
              <a:buChar char="§"/>
            </a:pPr>
            <a:r>
              <a:rPr lang="en-US" sz="2000" dirty="0">
                <a:latin typeface="Calibri" pitchFamily="34" charset="0"/>
              </a:rPr>
              <a:t>Likewise, infants, saints, lunatics are awarded the status of restricted personality. </a:t>
            </a:r>
            <a:endParaRPr lang="en-US" sz="2000" dirty="0" smtClean="0">
              <a:latin typeface="Calibri" pitchFamily="34" charset="0"/>
            </a:endParaRPr>
          </a:p>
          <a:p>
            <a:pPr>
              <a:buFont typeface="Wingdings" pitchFamily="2" charset="2"/>
              <a:buChar char="§"/>
            </a:pPr>
            <a:endParaRPr lang="en-US" sz="2000" dirty="0">
              <a:latin typeface="Calibri" pitchFamily="34" charset="0"/>
            </a:endParaRPr>
          </a:p>
          <a:p>
            <a:pPr>
              <a:buFont typeface="Wingdings" pitchFamily="2" charset="2"/>
              <a:buChar char="§"/>
            </a:pPr>
            <a:r>
              <a:rPr lang="en-US" sz="2000" dirty="0">
                <a:latin typeface="Calibri" pitchFamily="34" charset="0"/>
              </a:rPr>
              <a:t>Personality, therefore, has a wider signification than humanity.</a:t>
            </a:r>
          </a:p>
          <a:p>
            <a:endParaRPr lang="en-US" sz="2000" dirty="0">
              <a:latin typeface="Calibri" pitchFamily="34" charset="0"/>
            </a:endParaRPr>
          </a:p>
        </p:txBody>
      </p:sp>
    </p:spTree>
    <p:extLst>
      <p:ext uri="{BB962C8B-B14F-4D97-AF65-F5344CB8AC3E}">
        <p14:creationId xmlns:p14="http://schemas.microsoft.com/office/powerpoint/2010/main" val="2747317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228600"/>
            <a:ext cx="2514600" cy="655638"/>
          </a:xfrm>
        </p:spPr>
        <p:txBody>
          <a:bodyPr>
            <a:normAutofit/>
          </a:bodyPr>
          <a:lstStyle/>
          <a:p>
            <a:r>
              <a:rPr lang="en-US" b="1" dirty="0" smtClean="0">
                <a:solidFill>
                  <a:srgbClr val="C00000"/>
                </a:solidFill>
              </a:rPr>
              <a:t>intro…</a:t>
            </a:r>
            <a:endParaRPr lang="en-US" b="1" dirty="0">
              <a:solidFill>
                <a:srgbClr val="C00000"/>
              </a:solidFill>
            </a:endParaRPr>
          </a:p>
        </p:txBody>
      </p:sp>
      <p:sp>
        <p:nvSpPr>
          <p:cNvPr id="3" name="Content Placeholder 2"/>
          <p:cNvSpPr>
            <a:spLocks noGrp="1"/>
          </p:cNvSpPr>
          <p:nvPr>
            <p:ph sz="quarter" idx="1"/>
          </p:nvPr>
        </p:nvSpPr>
        <p:spPr>
          <a:xfrm>
            <a:off x="152400" y="914400"/>
            <a:ext cx="8534400" cy="5791200"/>
          </a:xfrm>
        </p:spPr>
        <p:txBody>
          <a:bodyPr>
            <a:normAutofit/>
          </a:bodyPr>
          <a:lstStyle/>
          <a:p>
            <a:r>
              <a:rPr lang="en-US" b="1" dirty="0">
                <a:solidFill>
                  <a:srgbClr val="FF0000"/>
                </a:solidFill>
                <a:latin typeface="Calibri" pitchFamily="34" charset="0"/>
              </a:rPr>
              <a:t>Legally: </a:t>
            </a:r>
          </a:p>
          <a:p>
            <a:pPr lvl="0"/>
            <a:r>
              <a:rPr lang="en-US" dirty="0"/>
              <a:t>In law it has a wide meaning. </a:t>
            </a:r>
          </a:p>
          <a:p>
            <a:pPr lvl="0"/>
            <a:r>
              <a:rPr lang="en-US" dirty="0"/>
              <a:t>It means not only human beings but also associations as well. </a:t>
            </a:r>
          </a:p>
          <a:p>
            <a:pPr lvl="0"/>
            <a:r>
              <a:rPr lang="en-US" dirty="0"/>
              <a:t>Law personifies some real thing and treats it as a legal person. </a:t>
            </a:r>
          </a:p>
          <a:p>
            <a:pPr lvl="0"/>
            <a:r>
              <a:rPr lang="en-US" dirty="0"/>
              <a:t>This personification both theoretically and practically clarifies thought and expression. </a:t>
            </a:r>
          </a:p>
        </p:txBody>
      </p:sp>
    </p:spTree>
    <p:extLst>
      <p:ext uri="{BB962C8B-B14F-4D97-AF65-F5344CB8AC3E}">
        <p14:creationId xmlns:p14="http://schemas.microsoft.com/office/powerpoint/2010/main" val="720222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28600"/>
            <a:ext cx="2590800" cy="487362"/>
          </a:xfrm>
        </p:spPr>
        <p:txBody>
          <a:bodyPr>
            <a:normAutofit fontScale="90000"/>
          </a:bodyPr>
          <a:lstStyle/>
          <a:p>
            <a:r>
              <a:rPr lang="en-US" b="1" dirty="0" smtClean="0">
                <a:solidFill>
                  <a:srgbClr val="FF0000"/>
                </a:solidFill>
              </a:rPr>
              <a:t>intro…</a:t>
            </a:r>
            <a:endParaRPr lang="en-US" b="1" dirty="0">
              <a:solidFill>
                <a:srgbClr val="FF0000"/>
              </a:solidFill>
            </a:endParaRPr>
          </a:p>
        </p:txBody>
      </p:sp>
      <p:sp>
        <p:nvSpPr>
          <p:cNvPr id="3" name="Content Placeholder 2"/>
          <p:cNvSpPr>
            <a:spLocks noGrp="1"/>
          </p:cNvSpPr>
          <p:nvPr>
            <p:ph sz="quarter" idx="1"/>
          </p:nvPr>
        </p:nvSpPr>
        <p:spPr>
          <a:xfrm>
            <a:off x="228600" y="685800"/>
            <a:ext cx="8610600" cy="6016752"/>
          </a:xfrm>
        </p:spPr>
        <p:txBody>
          <a:bodyPr/>
          <a:lstStyle/>
          <a:p>
            <a:r>
              <a:rPr lang="en-US" sz="2000" b="1" dirty="0">
                <a:solidFill>
                  <a:srgbClr val="FF0000"/>
                </a:solidFill>
                <a:latin typeface="Calibri" pitchFamily="34" charset="0"/>
              </a:rPr>
              <a:t>Human beings but not persons: </a:t>
            </a:r>
            <a:r>
              <a:rPr lang="en-US" sz="2000" dirty="0">
                <a:latin typeface="Calibri" pitchFamily="34" charset="0"/>
              </a:rPr>
              <a:t>There are human beings who are not persons in legal sense such as outlaws and slaves (in early times). </a:t>
            </a:r>
            <a:endParaRPr lang="en-US" sz="2000" dirty="0" smtClean="0">
              <a:latin typeface="Calibri" pitchFamily="34" charset="0"/>
            </a:endParaRPr>
          </a:p>
          <a:p>
            <a:endParaRPr lang="en-US" sz="2000" dirty="0">
              <a:latin typeface="Calibri" pitchFamily="34" charset="0"/>
            </a:endParaRPr>
          </a:p>
          <a:p>
            <a:r>
              <a:rPr lang="en-US" sz="2000" b="1" dirty="0">
                <a:solidFill>
                  <a:srgbClr val="FF0000"/>
                </a:solidFill>
                <a:latin typeface="Calibri" pitchFamily="34" charset="0"/>
              </a:rPr>
              <a:t>Not human beings but person:</a:t>
            </a:r>
            <a:r>
              <a:rPr lang="en-US" sz="2000" dirty="0">
                <a:solidFill>
                  <a:srgbClr val="FF0000"/>
                </a:solidFill>
                <a:latin typeface="Calibri" pitchFamily="34" charset="0"/>
              </a:rPr>
              <a:t> </a:t>
            </a:r>
            <a:r>
              <a:rPr lang="en-US" sz="2000" dirty="0">
                <a:latin typeface="Calibri" pitchFamily="34" charset="0"/>
              </a:rPr>
              <a:t>In the same way there are legal persons who are not human beings such as corporations, companies, trade unions; institutions like universities, hospitals are examples of artificial personality recognized by law in the modern age. </a:t>
            </a:r>
            <a:endParaRPr lang="en-US" sz="2000" dirty="0" smtClean="0">
              <a:latin typeface="Calibri" pitchFamily="34" charset="0"/>
            </a:endParaRPr>
          </a:p>
          <a:p>
            <a:endParaRPr lang="en-US" sz="2000" dirty="0">
              <a:latin typeface="Calibri" pitchFamily="34" charset="0"/>
            </a:endParaRPr>
          </a:p>
          <a:p>
            <a:r>
              <a:rPr lang="en-US" sz="2000" b="1" dirty="0">
                <a:solidFill>
                  <a:srgbClr val="FF0000"/>
                </a:solidFill>
                <a:latin typeface="Calibri" pitchFamily="34" charset="0"/>
              </a:rPr>
              <a:t>Important concept in law:</a:t>
            </a:r>
            <a:r>
              <a:rPr lang="en-US" sz="2000" dirty="0">
                <a:solidFill>
                  <a:srgbClr val="FF0000"/>
                </a:solidFill>
                <a:latin typeface="Calibri" pitchFamily="34" charset="0"/>
              </a:rPr>
              <a:t> </a:t>
            </a:r>
            <a:r>
              <a:rPr lang="en-US" sz="2000" dirty="0">
                <a:latin typeface="Calibri" pitchFamily="34" charset="0"/>
              </a:rPr>
              <a:t>Hence, the person is an important category of concept in legal theory, particularly business and corporate laws have extensively used the concept of person for protection as well as imposing the liability.</a:t>
            </a:r>
            <a:endParaRPr lang="en-US" sz="2000" dirty="0">
              <a:latin typeface="Calibri" pitchFamily="34" charset="0"/>
            </a:endParaRPr>
          </a:p>
        </p:txBody>
      </p:sp>
    </p:spTree>
    <p:extLst>
      <p:ext uri="{BB962C8B-B14F-4D97-AF65-F5344CB8AC3E}">
        <p14:creationId xmlns:p14="http://schemas.microsoft.com/office/powerpoint/2010/main" val="1207347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6600" y="152400"/>
            <a:ext cx="1905000" cy="579438"/>
          </a:xfrm>
        </p:spPr>
        <p:txBody>
          <a:bodyPr>
            <a:normAutofit/>
          </a:bodyPr>
          <a:lstStyle/>
          <a:p>
            <a:r>
              <a:rPr lang="en-US" sz="3200" b="1" dirty="0">
                <a:solidFill>
                  <a:srgbClr val="FF0000"/>
                </a:solidFill>
                <a:latin typeface="Calibri" pitchFamily="34" charset="0"/>
              </a:rPr>
              <a:t>Definition</a:t>
            </a:r>
            <a:endParaRPr lang="en-US" b="1" dirty="0">
              <a:solidFill>
                <a:srgbClr val="FF0000"/>
              </a:solidFill>
              <a:latin typeface="Calibri" pitchFamily="34" charset="0"/>
            </a:endParaRPr>
          </a:p>
        </p:txBody>
      </p:sp>
      <p:sp>
        <p:nvSpPr>
          <p:cNvPr id="3" name="Content Placeholder 2"/>
          <p:cNvSpPr>
            <a:spLocks noGrp="1"/>
          </p:cNvSpPr>
          <p:nvPr>
            <p:ph sz="quarter" idx="1"/>
          </p:nvPr>
        </p:nvSpPr>
        <p:spPr>
          <a:xfrm>
            <a:off x="152400" y="685800"/>
            <a:ext cx="8534400" cy="6172200"/>
          </a:xfrm>
        </p:spPr>
        <p:txBody>
          <a:bodyPr>
            <a:normAutofit/>
          </a:bodyPr>
          <a:lstStyle/>
          <a:p>
            <a:pPr marL="0" indent="0">
              <a:buNone/>
            </a:pPr>
            <a:r>
              <a:rPr lang="en-US" sz="2000" b="1" dirty="0" smtClean="0">
                <a:solidFill>
                  <a:srgbClr val="FF0000"/>
                </a:solidFill>
                <a:latin typeface="Calibri" pitchFamily="34" charset="0"/>
              </a:rPr>
              <a:t>Salmond</a:t>
            </a:r>
            <a:r>
              <a:rPr lang="en-US" sz="2000" b="1" dirty="0">
                <a:solidFill>
                  <a:srgbClr val="FF0000"/>
                </a:solidFill>
                <a:latin typeface="Calibri" pitchFamily="34" charset="0"/>
              </a:rPr>
              <a:t> -</a:t>
            </a:r>
            <a:r>
              <a:rPr lang="en-US" sz="2000" dirty="0">
                <a:latin typeface="Calibri" pitchFamily="34" charset="0"/>
              </a:rPr>
              <a:t> " A person is any being whom the law regards as capable of rights and bound by legal duties.</a:t>
            </a:r>
            <a:r>
              <a:rPr lang="en-US" sz="2000" dirty="0">
                <a:latin typeface="Calibri" pitchFamily="34" charset="0"/>
              </a:rPr>
              <a:t/>
            </a:r>
            <a:br>
              <a:rPr lang="en-US" sz="2000" dirty="0">
                <a:latin typeface="Calibri" pitchFamily="34" charset="0"/>
              </a:rPr>
            </a:br>
            <a:r>
              <a:rPr lang="en-US" sz="2000" dirty="0">
                <a:latin typeface="Calibri" pitchFamily="34" charset="0"/>
              </a:rPr>
              <a:t/>
            </a:r>
            <a:br>
              <a:rPr lang="en-US" sz="2000" dirty="0">
                <a:latin typeface="Calibri" pitchFamily="34" charset="0"/>
              </a:rPr>
            </a:br>
            <a:r>
              <a:rPr lang="en-US" sz="2000" b="1" dirty="0" err="1" smtClean="0">
                <a:solidFill>
                  <a:srgbClr val="FF0000"/>
                </a:solidFill>
                <a:latin typeface="Calibri" pitchFamily="34" charset="0"/>
              </a:rPr>
              <a:t>Savigny</a:t>
            </a:r>
            <a:r>
              <a:rPr lang="en-US" sz="2000" b="1" dirty="0">
                <a:latin typeface="Calibri" pitchFamily="34" charset="0"/>
              </a:rPr>
              <a:t> </a:t>
            </a:r>
            <a:r>
              <a:rPr lang="en-US" sz="2000" dirty="0">
                <a:latin typeface="Calibri" pitchFamily="34" charset="0"/>
              </a:rPr>
              <a:t>defines the term person as the subject or bearer of a right.</a:t>
            </a:r>
            <a:r>
              <a:rPr lang="en-US" sz="2000" dirty="0">
                <a:latin typeface="Calibri" pitchFamily="34" charset="0"/>
              </a:rPr>
              <a:t/>
            </a:r>
            <a:br>
              <a:rPr lang="en-US" sz="2000" dirty="0">
                <a:latin typeface="Calibri" pitchFamily="34" charset="0"/>
              </a:rPr>
            </a:br>
            <a:r>
              <a:rPr lang="en-US" sz="2000" dirty="0">
                <a:latin typeface="Calibri" pitchFamily="34" charset="0"/>
              </a:rPr>
              <a:t/>
            </a:r>
            <a:br>
              <a:rPr lang="en-US" sz="2000" dirty="0">
                <a:latin typeface="Calibri" pitchFamily="34" charset="0"/>
              </a:rPr>
            </a:br>
            <a:r>
              <a:rPr lang="en-US" sz="2000" b="1" dirty="0" smtClean="0">
                <a:solidFill>
                  <a:srgbClr val="FF0000"/>
                </a:solidFill>
                <a:latin typeface="Calibri" pitchFamily="34" charset="0"/>
              </a:rPr>
              <a:t>According </a:t>
            </a:r>
            <a:r>
              <a:rPr lang="en-US" sz="2000" b="1" dirty="0">
                <a:solidFill>
                  <a:srgbClr val="FF0000"/>
                </a:solidFill>
                <a:latin typeface="Calibri" pitchFamily="34" charset="0"/>
              </a:rPr>
              <a:t>to Gray</a:t>
            </a:r>
            <a:r>
              <a:rPr lang="en-US" sz="2000" b="1" dirty="0">
                <a:latin typeface="Calibri" pitchFamily="34" charset="0"/>
              </a:rPr>
              <a:t> </a:t>
            </a:r>
            <a:r>
              <a:rPr lang="en-US" sz="2000" dirty="0">
                <a:latin typeface="Calibri" pitchFamily="34" charset="0"/>
              </a:rPr>
              <a:t>A person is an entity to which rights and duties may be attributed.</a:t>
            </a:r>
            <a:r>
              <a:rPr lang="en-US" sz="2000" dirty="0">
                <a:latin typeface="Calibri" pitchFamily="34" charset="0"/>
              </a:rPr>
              <a:t/>
            </a:r>
            <a:br>
              <a:rPr lang="en-US" sz="2000" dirty="0">
                <a:latin typeface="Calibri" pitchFamily="34" charset="0"/>
              </a:rPr>
            </a:br>
            <a:r>
              <a:rPr lang="en-US" sz="2000" dirty="0">
                <a:latin typeface="Calibri" pitchFamily="34" charset="0"/>
              </a:rPr>
              <a:t/>
            </a:r>
            <a:br>
              <a:rPr lang="en-US" sz="2000" dirty="0">
                <a:latin typeface="Calibri" pitchFamily="34" charset="0"/>
              </a:rPr>
            </a:br>
            <a:r>
              <a:rPr lang="en-US" sz="2000" b="1" dirty="0" smtClean="0">
                <a:solidFill>
                  <a:srgbClr val="FF0000"/>
                </a:solidFill>
                <a:latin typeface="Calibri" pitchFamily="34" charset="0"/>
              </a:rPr>
              <a:t>According </a:t>
            </a:r>
            <a:r>
              <a:rPr lang="en-US" sz="2000" b="1" dirty="0">
                <a:solidFill>
                  <a:srgbClr val="FF0000"/>
                </a:solidFill>
                <a:latin typeface="Calibri" pitchFamily="34" charset="0"/>
              </a:rPr>
              <a:t>to Austin</a:t>
            </a:r>
            <a:r>
              <a:rPr lang="en-US" sz="2000" dirty="0">
                <a:latin typeface="Calibri" pitchFamily="34" charset="0"/>
              </a:rPr>
              <a:t> the term 'person' includes physical or natural person including every being which can be deemed human</a:t>
            </a:r>
            <a:r>
              <a:rPr lang="en-US" sz="2000" dirty="0" smtClean="0">
                <a:latin typeface="Calibri" pitchFamily="34" charset="0"/>
              </a:rPr>
              <a:t>.</a:t>
            </a:r>
          </a:p>
          <a:p>
            <a:pPr marL="0" indent="0">
              <a:buNone/>
            </a:pPr>
            <a:r>
              <a:rPr lang="en-US" sz="2000" dirty="0">
                <a:latin typeface="Calibri" pitchFamily="34" charset="0"/>
              </a:rPr>
              <a:t/>
            </a:r>
            <a:br>
              <a:rPr lang="en-US" sz="2000" dirty="0">
                <a:latin typeface="Calibri" pitchFamily="34" charset="0"/>
              </a:rPr>
            </a:br>
            <a:r>
              <a:rPr lang="en-US" sz="2000" dirty="0">
                <a:latin typeface="Calibri" pitchFamily="34" charset="0"/>
              </a:rPr>
              <a:t/>
            </a:r>
            <a:br>
              <a:rPr lang="en-US" sz="2000" dirty="0">
                <a:latin typeface="Calibri" pitchFamily="34" charset="0"/>
              </a:rPr>
            </a:br>
            <a:r>
              <a:rPr lang="en-US" sz="2000" dirty="0">
                <a:latin typeface="Calibri" pitchFamily="34" charset="0"/>
              </a:rPr>
              <a:t>                   According to Section 11 of the Indian Penal code the word person includes any company or association, or body of Persons, whether Incorporated or not.</a:t>
            </a:r>
            <a:r>
              <a:rPr lang="en-US" sz="2000" dirty="0">
                <a:latin typeface="Calibri" pitchFamily="34" charset="0"/>
              </a:rPr>
              <a:t/>
            </a:r>
            <a:br>
              <a:rPr lang="en-US" sz="2000" dirty="0">
                <a:latin typeface="Calibri" pitchFamily="34" charset="0"/>
              </a:rPr>
            </a:br>
            <a:endParaRPr lang="en-US" sz="2000" dirty="0">
              <a:latin typeface="Calibri" pitchFamily="34" charset="0"/>
            </a:endParaRPr>
          </a:p>
        </p:txBody>
      </p:sp>
    </p:spTree>
    <p:extLst>
      <p:ext uri="{BB962C8B-B14F-4D97-AF65-F5344CB8AC3E}">
        <p14:creationId xmlns:p14="http://schemas.microsoft.com/office/powerpoint/2010/main" val="3084432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52400"/>
            <a:ext cx="5295900" cy="503238"/>
          </a:xfrm>
        </p:spPr>
        <p:txBody>
          <a:bodyPr>
            <a:normAutofit fontScale="90000"/>
          </a:bodyPr>
          <a:lstStyle/>
          <a:p>
            <a:r>
              <a:rPr lang="en-US" dirty="0" smtClean="0">
                <a:solidFill>
                  <a:srgbClr val="C00000"/>
                </a:solidFill>
              </a:rPr>
              <a:t>   </a:t>
            </a:r>
            <a:r>
              <a:rPr lang="en-US" sz="2700" dirty="0" smtClean="0">
                <a:solidFill>
                  <a:srgbClr val="C00000"/>
                </a:solidFill>
              </a:rPr>
              <a:t>             </a:t>
            </a:r>
            <a:r>
              <a:rPr lang="en-US" sz="2700" b="1" dirty="0">
                <a:solidFill>
                  <a:srgbClr val="C00000"/>
                </a:solidFill>
              </a:rPr>
              <a:t>KINDS OF </a:t>
            </a:r>
            <a:r>
              <a:rPr lang="en-US" sz="2700" b="1" dirty="0" smtClean="0">
                <a:solidFill>
                  <a:srgbClr val="C00000"/>
                </a:solidFill>
              </a:rPr>
              <a:t>persons </a:t>
            </a:r>
            <a:r>
              <a:rPr lang="en-US" sz="2700" b="1" dirty="0" smtClean="0">
                <a:solidFill>
                  <a:srgbClr val="C00000"/>
                </a:solidFill>
              </a:rPr>
              <a:t>…</a:t>
            </a:r>
            <a:endParaRPr lang="en-US" sz="2700" b="1" dirty="0">
              <a:solidFill>
                <a:srgbClr val="C00000"/>
              </a:solidFill>
            </a:endParaRPr>
          </a:p>
        </p:txBody>
      </p:sp>
      <p:sp>
        <p:nvSpPr>
          <p:cNvPr id="6" name="Rectangle 5"/>
          <p:cNvSpPr/>
          <p:nvPr/>
        </p:nvSpPr>
        <p:spPr>
          <a:xfrm>
            <a:off x="228600" y="762000"/>
            <a:ext cx="8534400" cy="4247317"/>
          </a:xfrm>
          <a:prstGeom prst="rect">
            <a:avLst/>
          </a:prstGeom>
        </p:spPr>
        <p:txBody>
          <a:bodyPr wrap="square">
            <a:spAutoFit/>
          </a:bodyPr>
          <a:lstStyle/>
          <a:p>
            <a:pPr marL="400050" indent="-400050">
              <a:buAutoNum type="romanLcParenBoth"/>
            </a:pPr>
            <a:r>
              <a:rPr lang="en-US" b="1" dirty="0" smtClean="0">
                <a:solidFill>
                  <a:srgbClr val="FF0000"/>
                </a:solidFill>
                <a:latin typeface="Calibri" pitchFamily="34" charset="0"/>
              </a:rPr>
              <a:t>Natural </a:t>
            </a:r>
            <a:r>
              <a:rPr lang="en-US" b="1" dirty="0">
                <a:solidFill>
                  <a:srgbClr val="FF0000"/>
                </a:solidFill>
                <a:latin typeface="Calibri" pitchFamily="34" charset="0"/>
              </a:rPr>
              <a:t>Person</a:t>
            </a:r>
            <a:r>
              <a:rPr lang="en-US" b="1" dirty="0" smtClean="0">
                <a:solidFill>
                  <a:srgbClr val="FF0000"/>
                </a:solidFill>
                <a:latin typeface="Calibri" pitchFamily="34" charset="0"/>
              </a:rPr>
              <a:t>—</a:t>
            </a:r>
          </a:p>
          <a:p>
            <a:pPr marL="285750" indent="-285750">
              <a:buFont typeface="Wingdings" pitchFamily="2" charset="2"/>
              <a:buChar char="§"/>
            </a:pPr>
            <a:r>
              <a:rPr lang="en-US" dirty="0" smtClean="0">
                <a:latin typeface="Calibri" pitchFamily="34" charset="0"/>
              </a:rPr>
              <a:t>A </a:t>
            </a:r>
            <a:r>
              <a:rPr lang="en-US" dirty="0"/>
              <a:t>natural person is a living human being e.g., men, women and </a:t>
            </a:r>
            <a:r>
              <a:rPr lang="en-US" dirty="0" smtClean="0"/>
              <a:t>impotent.</a:t>
            </a:r>
          </a:p>
          <a:p>
            <a:pPr marL="285750" indent="-285750">
              <a:buFont typeface="Wingdings" pitchFamily="2" charset="2"/>
              <a:buChar char="§"/>
            </a:pPr>
            <a:r>
              <a:rPr lang="en-US" dirty="0" smtClean="0"/>
              <a:t>Natural </a:t>
            </a:r>
            <a:r>
              <a:rPr lang="en-US" dirty="0"/>
              <a:t>persons are real human beings to whom the law grants personality on the basis of reality</a:t>
            </a:r>
            <a:r>
              <a:rPr lang="en-US" dirty="0" smtClean="0"/>
              <a:t>.</a:t>
            </a:r>
          </a:p>
          <a:p>
            <a:pPr marL="400050" indent="-400050">
              <a:buAutoNum type="romanLcParenBoth"/>
            </a:pPr>
            <a:endParaRPr lang="en-US" dirty="0"/>
          </a:p>
          <a:p>
            <a:pPr marL="400050" indent="-400050">
              <a:buAutoNum type="romanLcParenBoth"/>
            </a:pPr>
            <a:endParaRPr lang="en-US" dirty="0" smtClean="0"/>
          </a:p>
          <a:p>
            <a:endParaRPr lang="en-US" dirty="0">
              <a:solidFill>
                <a:srgbClr val="FF0000"/>
              </a:solidFill>
            </a:endParaRPr>
          </a:p>
          <a:p>
            <a:pPr marL="400050" indent="-400050">
              <a:buAutoNum type="romanLcParenBoth"/>
            </a:pPr>
            <a:endParaRPr lang="en-US" dirty="0" smtClean="0"/>
          </a:p>
          <a:p>
            <a:pPr marL="400050" indent="-400050">
              <a:buAutoNum type="romanLcParenBoth"/>
            </a:pPr>
            <a:endParaRPr lang="en-US" dirty="0"/>
          </a:p>
          <a:p>
            <a:r>
              <a:rPr lang="en-US" b="1" dirty="0">
                <a:solidFill>
                  <a:srgbClr val="FF0000"/>
                </a:solidFill>
                <a:latin typeface="Calibri" pitchFamily="34" charset="0"/>
              </a:rPr>
              <a:t>(ii) Artificial / Legal Person —</a:t>
            </a:r>
            <a:r>
              <a:rPr lang="en-US" dirty="0">
                <a:solidFill>
                  <a:srgbClr val="FF0000"/>
                </a:solidFill>
                <a:latin typeface="Calibri" pitchFamily="34" charset="0"/>
              </a:rPr>
              <a:t> </a:t>
            </a:r>
            <a:endParaRPr lang="en-US" dirty="0" smtClean="0">
              <a:solidFill>
                <a:srgbClr val="FF0000"/>
              </a:solidFill>
              <a:latin typeface="Calibri" pitchFamily="34" charset="0"/>
            </a:endParaRPr>
          </a:p>
          <a:p>
            <a:r>
              <a:rPr lang="en-US" dirty="0" smtClean="0"/>
              <a:t>Legal </a:t>
            </a:r>
            <a:r>
              <a:rPr lang="en-US" dirty="0"/>
              <a:t>persons are artificial, fictitious persons  or imaginary beings to whom law attributes personality by way of fiction where it does not exist in fact e.g., Corporation, Institution, University, Club etc. </a:t>
            </a:r>
            <a:endParaRPr lang="en-US" dirty="0" smtClean="0"/>
          </a:p>
          <a:p>
            <a:endParaRPr lang="en-US" dirty="0"/>
          </a:p>
          <a:p>
            <a:r>
              <a:rPr lang="en-US" dirty="0" smtClean="0"/>
              <a:t>They </a:t>
            </a:r>
            <a:r>
              <a:rPr lang="en-US" dirty="0"/>
              <a:t>are capable of rights and duties like natural persons.</a:t>
            </a:r>
          </a:p>
        </p:txBody>
      </p:sp>
    </p:spTree>
    <p:extLst>
      <p:ext uri="{BB962C8B-B14F-4D97-AF65-F5344CB8AC3E}">
        <p14:creationId xmlns:p14="http://schemas.microsoft.com/office/powerpoint/2010/main" val="22407768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5257800" cy="503238"/>
          </a:xfrm>
        </p:spPr>
        <p:txBody>
          <a:bodyPr>
            <a:noAutofit/>
          </a:bodyPr>
          <a:lstStyle/>
          <a:p>
            <a:r>
              <a:rPr lang="en-US" sz="2000" b="1" dirty="0">
                <a:solidFill>
                  <a:srgbClr val="FF0000"/>
                </a:solidFill>
                <a:latin typeface="Calibri" pitchFamily="34" charset="0"/>
              </a:rPr>
              <a:t>Characteristics of a legal person:</a:t>
            </a:r>
            <a:endParaRPr lang="en-US" sz="2000" dirty="0">
              <a:solidFill>
                <a:srgbClr val="FF0000"/>
              </a:solidFill>
              <a:latin typeface="Calibri" pitchFamily="34" charset="0"/>
            </a:endParaRPr>
          </a:p>
        </p:txBody>
      </p:sp>
      <p:sp>
        <p:nvSpPr>
          <p:cNvPr id="3" name="Content Placeholder 2"/>
          <p:cNvSpPr>
            <a:spLocks noGrp="1"/>
          </p:cNvSpPr>
          <p:nvPr>
            <p:ph sz="quarter" idx="1"/>
          </p:nvPr>
        </p:nvSpPr>
        <p:spPr>
          <a:xfrm>
            <a:off x="152400" y="838200"/>
            <a:ext cx="8534400" cy="5943600"/>
          </a:xfrm>
        </p:spPr>
        <p:txBody>
          <a:bodyPr>
            <a:normAutofit/>
          </a:bodyPr>
          <a:lstStyle/>
          <a:p>
            <a:r>
              <a:rPr lang="en-US" b="1" dirty="0"/>
              <a:t> </a:t>
            </a:r>
            <a:r>
              <a:rPr lang="en-US" sz="2000" b="1" dirty="0" smtClean="0">
                <a:latin typeface="Calibri" pitchFamily="34" charset="0"/>
              </a:rPr>
              <a:t>Creation </a:t>
            </a:r>
            <a:r>
              <a:rPr lang="en-US" sz="2000" b="1" dirty="0">
                <a:latin typeface="Calibri" pitchFamily="34" charset="0"/>
              </a:rPr>
              <a:t>of law:</a:t>
            </a:r>
            <a:r>
              <a:rPr lang="en-US" sz="2000" dirty="0">
                <a:latin typeface="Calibri" pitchFamily="34" charset="0"/>
              </a:rPr>
              <a:t> </a:t>
            </a:r>
          </a:p>
          <a:p>
            <a:pPr lvl="0">
              <a:buFont typeface="Wingdings" pitchFamily="2" charset="2"/>
              <a:buChar char="§"/>
            </a:pPr>
            <a:r>
              <a:rPr lang="en-US" sz="2000" dirty="0">
                <a:latin typeface="Calibri" pitchFamily="34" charset="0"/>
              </a:rPr>
              <a:t>Legal Person is created by Law only</a:t>
            </a:r>
            <a:r>
              <a:rPr lang="en-US" sz="2000" dirty="0" smtClean="0">
                <a:latin typeface="Calibri" pitchFamily="34" charset="0"/>
              </a:rPr>
              <a:t>.</a:t>
            </a:r>
          </a:p>
          <a:p>
            <a:pPr lvl="0">
              <a:buFont typeface="Wingdings" pitchFamily="2" charset="2"/>
              <a:buChar char="§"/>
            </a:pPr>
            <a:endParaRPr lang="en-US" sz="2000" dirty="0">
              <a:latin typeface="Calibri" pitchFamily="34" charset="0"/>
            </a:endParaRPr>
          </a:p>
          <a:p>
            <a:pPr lvl="0">
              <a:buFont typeface="Wingdings" pitchFamily="2" charset="2"/>
              <a:buChar char="§"/>
            </a:pPr>
            <a:r>
              <a:rPr lang="en-US" sz="2000" dirty="0">
                <a:latin typeface="Calibri" pitchFamily="34" charset="0"/>
              </a:rPr>
              <a:t>Without the knowledge of law, no legal personality can be created</a:t>
            </a:r>
            <a:r>
              <a:rPr lang="en-US" sz="2000" dirty="0" smtClean="0">
                <a:latin typeface="Calibri" pitchFamily="34" charset="0"/>
              </a:rPr>
              <a:t>.</a:t>
            </a:r>
          </a:p>
          <a:p>
            <a:pPr lvl="0">
              <a:buFont typeface="Wingdings" pitchFamily="2" charset="2"/>
              <a:buChar char="§"/>
            </a:pPr>
            <a:endParaRPr lang="en-US" sz="2000" dirty="0">
              <a:latin typeface="Calibri" pitchFamily="34" charset="0"/>
            </a:endParaRPr>
          </a:p>
          <a:p>
            <a:pPr lvl="0">
              <a:buFont typeface="Wingdings" pitchFamily="2" charset="2"/>
              <a:buChar char="§"/>
            </a:pPr>
            <a:r>
              <a:rPr lang="en-US" sz="2000" dirty="0">
                <a:latin typeface="Calibri" pitchFamily="34" charset="0"/>
              </a:rPr>
              <a:t>Since it was felt by the dynamic society that the natural persons by themselves cannot take the responsibility of all their activities therefore it was thought necessary to confer legal personality to not only living entities rather non-living ones also.</a:t>
            </a:r>
          </a:p>
        </p:txBody>
      </p:sp>
    </p:spTree>
    <p:extLst>
      <p:ext uri="{BB962C8B-B14F-4D97-AF65-F5344CB8AC3E}">
        <p14:creationId xmlns:p14="http://schemas.microsoft.com/office/powerpoint/2010/main" val="18399821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2584</TotalTime>
  <Words>977</Words>
  <Application>Microsoft Office PowerPoint</Application>
  <PresentationFormat>On-screen Show (4:3)</PresentationFormat>
  <Paragraphs>129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Oriel</vt:lpstr>
      <vt:lpstr>Jurisprudence-II</vt:lpstr>
      <vt:lpstr>AGENDA</vt:lpstr>
      <vt:lpstr>introduction</vt:lpstr>
      <vt:lpstr>intro…</vt:lpstr>
      <vt:lpstr>intro…</vt:lpstr>
      <vt:lpstr>intro…</vt:lpstr>
      <vt:lpstr>Definition</vt:lpstr>
      <vt:lpstr>                KINDS OF persons …</vt:lpstr>
      <vt:lpstr>Characteristics of a legal person:</vt:lpstr>
      <vt:lpstr>Status of dead person</vt:lpstr>
      <vt:lpstr>Status of dead person…</vt:lpstr>
      <vt:lpstr> legal status of animal </vt:lpstr>
      <vt:lpstr>Legal Status of Unborn Person</vt:lpstr>
      <vt:lpstr>Legal Status of Unborn Person…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Prohibited means &amp; methods of warfare</dc:title>
  <dc:creator>hassan khalil</dc:creator>
  <cp:lastModifiedBy>Hassan Khalil</cp:lastModifiedBy>
  <cp:revision>133</cp:revision>
  <dcterms:created xsi:type="dcterms:W3CDTF">2006-08-16T00:00:00Z</dcterms:created>
  <dcterms:modified xsi:type="dcterms:W3CDTF">2020-05-15T20:13:14Z</dcterms:modified>
</cp:coreProperties>
</file>